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1" r:id="rId2"/>
  </p:sldMasterIdLst>
  <p:notesMasterIdLst>
    <p:notesMasterId r:id="rId26"/>
  </p:notesMasterIdLst>
  <p:handoutMasterIdLst>
    <p:handoutMasterId r:id="rId27"/>
  </p:handoutMasterIdLst>
  <p:sldIdLst>
    <p:sldId id="256" r:id="rId3"/>
    <p:sldId id="257" r:id="rId4"/>
    <p:sldId id="292" r:id="rId5"/>
    <p:sldId id="293" r:id="rId6"/>
    <p:sldId id="294" r:id="rId7"/>
    <p:sldId id="322" r:id="rId8"/>
    <p:sldId id="296" r:id="rId9"/>
    <p:sldId id="298" r:id="rId10"/>
    <p:sldId id="297" r:id="rId11"/>
    <p:sldId id="301" r:id="rId12"/>
    <p:sldId id="323" r:id="rId13"/>
    <p:sldId id="302" r:id="rId14"/>
    <p:sldId id="303" r:id="rId15"/>
    <p:sldId id="309" r:id="rId16"/>
    <p:sldId id="310" r:id="rId17"/>
    <p:sldId id="311" r:id="rId18"/>
    <p:sldId id="313" r:id="rId19"/>
    <p:sldId id="314" r:id="rId20"/>
    <p:sldId id="315" r:id="rId21"/>
    <p:sldId id="316" r:id="rId22"/>
    <p:sldId id="317" r:id="rId23"/>
    <p:sldId id="318" r:id="rId24"/>
    <p:sldId id="266" r:id="rId25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FF66"/>
    <a:srgbClr val="0066FF"/>
    <a:srgbClr val="99CCFF"/>
    <a:srgbClr val="CCECFF"/>
    <a:srgbClr val="3399FF"/>
    <a:srgbClr val="0000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 autoAdjust="0"/>
    <p:restoredTop sz="76509" autoAdjust="0"/>
  </p:normalViewPr>
  <p:slideViewPr>
    <p:cSldViewPr snapToObjects="1">
      <p:cViewPr varScale="1">
        <p:scale>
          <a:sx n="61" d="100"/>
          <a:sy n="61" d="100"/>
        </p:scale>
        <p:origin x="-1404" y="-78"/>
      </p:cViewPr>
      <p:guideLst>
        <p:guide orient="horz" pos="215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140"/>
    </p:cViewPr>
  </p:sorterViewPr>
  <p:notesViewPr>
    <p:cSldViewPr snapToObjects="1">
      <p:cViewPr varScale="1">
        <p:scale>
          <a:sx n="61" d="100"/>
          <a:sy n="61" d="100"/>
        </p:scale>
        <p:origin x="-246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4" Type="http://schemas.openxmlformats.org/officeDocument/2006/relationships/image" Target="../media/image10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5FB1A5-3CE5-44A7-872E-0C36CA24B2E1}" type="datetimeFigureOut">
              <a:rPr lang="zh-CN" altLang="en-US" smtClean="0"/>
              <a:t>2014/1/11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75842-F312-4579-A613-98D03F4497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1027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42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4F947-D9E4-482C-BBB5-210C1A3C090F}" type="datetimeFigureOut">
              <a:rPr lang="zh-CN" altLang="en-US" smtClean="0"/>
              <a:t>2014/1/11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0542A-E28C-44E1-AC71-E78ACC535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43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5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57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说明为什么要使用层次分析法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506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00113" y="1628775"/>
            <a:ext cx="7772400" cy="1035050"/>
          </a:xfrm>
        </p:spPr>
        <p:txBody>
          <a:bodyPr/>
          <a:lstStyle>
            <a:lvl1pPr algn="r">
              <a:defRPr sz="4000">
                <a:solidFill>
                  <a:srgbClr val="336699"/>
                </a:solidFill>
              </a:defRPr>
            </a:lvl1pPr>
          </a:lstStyle>
          <a:p>
            <a:pPr lvl="0"/>
            <a:r>
              <a:rPr lang="zh-CN" noProof="0" smtClean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68538" y="2781300"/>
            <a:ext cx="6400800" cy="1055688"/>
          </a:xfrm>
        </p:spPr>
        <p:txBody>
          <a:bodyPr/>
          <a:lstStyle>
            <a:lvl1pPr marL="0" indent="0" algn="r">
              <a:buFontTx/>
              <a:buNone/>
              <a:defRPr sz="3000">
                <a:solidFill>
                  <a:srgbClr val="336699"/>
                </a:solidFill>
              </a:defRPr>
            </a:lvl1pPr>
          </a:lstStyle>
          <a:p>
            <a:pPr lvl="0"/>
            <a:r>
              <a:rPr lang="zh-CN" noProof="0" smtClean="0"/>
              <a:t>单击此处编辑母版副标题样式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6FF0D5C-548C-45A5-B5E5-B87E947A4006}" type="slidenum">
              <a:rPr lang="zh-CN" altLang="zh-CN"/>
              <a:pPr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FA70AE0-27D2-4A83-BAFD-18165C54421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99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EB4C48-268C-4A99-B5A9-E8988A8A860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192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147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9233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9559694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68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6160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684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960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348884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CE74A99-67E5-4B6E-B90D-3FC0B6A9B61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3817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767910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737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600200"/>
            <a:ext cx="2057400" cy="452596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6019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808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A3A86E9-9077-4A73-9D11-A0135C80F35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038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279C29F-04DF-4B32-9BCF-BBBC87B5AD4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482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0178358-3B10-471B-8435-6CB1478DF02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989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B4A52DF-F3A2-45CA-9264-37D387B7E33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12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3B4060C-0F8C-49C5-AB0F-9295189CFF0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370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B2ED78F-86B1-4C03-B2BA-8EC59C5DDE0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1483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12CC169-E36F-4823-8DE4-1F6FE73644A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10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29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C3E56EB-0A51-494F-A3F4-B0024C17BE0C}" type="slidenum">
              <a:rPr lang="zh-CN" altLang="en-US"/>
              <a:pPr/>
              <a:t>‹#›</a:t>
            </a:fld>
            <a:endParaRPr lang="zh-CN" altLang="en-US"/>
          </a:p>
        </p:txBody>
      </p:sp>
      <p:pic>
        <p:nvPicPr>
          <p:cNvPr id="1030" name="Picture 2" descr="F:\MMG\实验室管理\评奖评优\资料\pic\pic\logo_eagle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3700" y="274638"/>
            <a:ext cx="673100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Blip>
          <a:blip r:embed="rId15"/>
        </a:buBlip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628900" y="2632075"/>
            <a:ext cx="489585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pic>
        <p:nvPicPr>
          <p:cNvPr id="3075" name="Picture 2" descr="F:\MMG\实验室管理\评奖评优\资料\pic\pic\logo_eagle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2695575"/>
            <a:ext cx="673100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6" name="Rectangle 4"/>
          <p:cNvSpPr>
            <a:spLocks noChangeArrowheads="1"/>
          </p:cNvSpPr>
          <p:nvPr userDrawn="1"/>
        </p:nvSpPr>
        <p:spPr bwMode="auto">
          <a:xfrm>
            <a:off x="0" y="5589588"/>
            <a:ext cx="9144000" cy="1266825"/>
          </a:xfrm>
          <a:prstGeom prst="rect">
            <a:avLst/>
          </a:prstGeom>
          <a:gradFill rotWithShape="0">
            <a:gsLst>
              <a:gs pos="0">
                <a:schemeClr val="bg1">
                  <a:alpha val="64000"/>
                </a:schemeClr>
              </a:gs>
              <a:gs pos="100000">
                <a:srgbClr val="0066FF">
                  <a:alpha val="84999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0.bin"/><Relationship Id="rId4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11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1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13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14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5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10.emf"/><Relationship Id="rId2" Type="http://schemas.openxmlformats.org/officeDocument/2006/relationships/tags" Target="../tags/tag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9.emf"/><Relationship Id="rId4" Type="http://schemas.openxmlformats.org/officeDocument/2006/relationships/notesSlide" Target="../notesSlides/notesSlide2.xml"/><Relationship Id="rId9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emf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11.emf"/><Relationship Id="rId4" Type="http://schemas.openxmlformats.org/officeDocument/2006/relationships/oleObject" Target="../embeddings/oleObject5.bin"/><Relationship Id="rId9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800" y="2249934"/>
            <a:ext cx="6336704" cy="1035050"/>
          </a:xfrm>
        </p:spPr>
        <p:txBody>
          <a:bodyPr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ea typeface="黑体" pitchFamily="49" charset="-122"/>
              </a:rPr>
              <a:t>面向视力残疾人的</a:t>
            </a:r>
            <a:r>
              <a:rPr lang="en-US" altLang="zh-CN" dirty="0" smtClean="0">
                <a:solidFill>
                  <a:schemeClr val="tx1"/>
                </a:solidFill>
                <a:ea typeface="黑体" pitchFamily="49" charset="-122"/>
              </a:rPr>
              <a:t/>
            </a:r>
            <a:br>
              <a:rPr lang="en-US" altLang="zh-CN" dirty="0" smtClean="0">
                <a:solidFill>
                  <a:schemeClr val="tx1"/>
                </a:solidFill>
                <a:ea typeface="黑体" pitchFamily="49" charset="-122"/>
              </a:rPr>
            </a:br>
            <a:r>
              <a:rPr lang="zh-CN" altLang="en-US" dirty="0" smtClean="0">
                <a:solidFill>
                  <a:schemeClr val="tx1"/>
                </a:solidFill>
                <a:ea typeface="黑体" pitchFamily="49" charset="-122"/>
              </a:rPr>
              <a:t>室内导航系统的研究与实现</a:t>
            </a:r>
            <a:endParaRPr lang="zh-CN" altLang="en-US" dirty="0">
              <a:solidFill>
                <a:schemeClr val="tx1"/>
              </a:solidFill>
              <a:ea typeface="黑体" pitchFamily="49" charset="-122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220072" y="4365030"/>
            <a:ext cx="3090813" cy="792162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zh-CN" altLang="en-US" sz="2800" dirty="0" smtClean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  答辩人：</a:t>
            </a:r>
            <a:r>
              <a:rPr lang="zh-CN" altLang="en-US" sz="2800" dirty="0" smtClean="0">
                <a:solidFill>
                  <a:schemeClr val="tx1"/>
                </a:solidFill>
                <a:ea typeface="华文行楷" pitchFamily="2" charset="-122"/>
              </a:rPr>
              <a:t>侍</a:t>
            </a:r>
            <a:r>
              <a:rPr lang="zh-CN" altLang="en-US" sz="2800" dirty="0">
                <a:solidFill>
                  <a:schemeClr val="tx1"/>
                </a:solidFill>
                <a:ea typeface="华文行楷" pitchFamily="2" charset="-122"/>
              </a:rPr>
              <a:t>路登</a:t>
            </a:r>
          </a:p>
          <a:p>
            <a:pPr algn="l">
              <a:lnSpc>
                <a:spcPct val="80000"/>
              </a:lnSpc>
            </a:pPr>
            <a:r>
              <a:rPr lang="zh-CN" altLang="en-US" sz="2800" dirty="0" smtClean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指导老师：</a:t>
            </a:r>
            <a:r>
              <a:rPr lang="zh-CN" altLang="en-US" sz="2800" dirty="0" smtClean="0">
                <a:solidFill>
                  <a:schemeClr val="tx1"/>
                </a:solidFill>
                <a:ea typeface="华文行楷" pitchFamily="2" charset="-122"/>
              </a:rPr>
              <a:t>宋明黎</a:t>
            </a:r>
            <a:endParaRPr lang="zh-CN" altLang="en-US" sz="2800" dirty="0">
              <a:solidFill>
                <a:schemeClr val="tx1"/>
              </a:solidFill>
              <a:ea typeface="华文行楷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13"/>
    </mc:Choice>
    <mc:Fallback>
      <p:transition spd="slow" advTm="12813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基于盲人空间认知的室内地图构建</a:t>
            </a: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2335884"/>
              </p:ext>
            </p:extLst>
          </p:nvPr>
        </p:nvGraphicFramePr>
        <p:xfrm>
          <a:off x="827584" y="1628800"/>
          <a:ext cx="7490095" cy="396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08" name="Visio" r:id="rId3" imgW="11332464" imgH="5968465" progId="Visio.Drawing.11">
                  <p:embed/>
                </p:oleObj>
              </mc:Choice>
              <mc:Fallback>
                <p:oleObj name="Visio" r:id="rId3" imgW="11332464" imgH="5968465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1628800"/>
                        <a:ext cx="7490095" cy="396044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10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437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8674"/>
    </mc:Choice>
    <mc:Fallback>
      <p:transition advTm="8674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基于盲人空间认知的室内地图构建</a:t>
            </a: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10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103317"/>
              </p:ext>
            </p:extLst>
          </p:nvPr>
        </p:nvGraphicFramePr>
        <p:xfrm>
          <a:off x="827480" y="1628800"/>
          <a:ext cx="7488936" cy="396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37" name="Visio" r:id="rId3" imgW="11332464" imgH="5968465" progId="Visio.Drawing.11">
                  <p:embed/>
                </p:oleObj>
              </mc:Choice>
              <mc:Fallback>
                <p:oleObj name="Visio" r:id="rId3" imgW="11332464" imgH="5968465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480" y="1628800"/>
                        <a:ext cx="7488936" cy="396044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7425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945"/>
    </mc:Choice>
    <mc:Fallback>
      <p:transition advTm="1945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影响视力残疾人室内出行的主要因素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</a:t>
            </a:r>
            <a:r>
              <a:rPr lang="zh-CN" altLang="en-US" dirty="0" smtClean="0"/>
              <a:t>沿墙距离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链接自由距离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链接中的直角弯数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链接中的非直角弯数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链接中的楼梯数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链接中的电梯数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5057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580">
        <p:fade/>
      </p:transition>
    </mc:Choice>
    <mc:Fallback>
      <p:transition spd="med" advTm="225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900" decel="100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使用层次分析法确定各因素权值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8792615"/>
              </p:ext>
            </p:extLst>
          </p:nvPr>
        </p:nvGraphicFramePr>
        <p:xfrm>
          <a:off x="1771551" y="2176463"/>
          <a:ext cx="5392737" cy="348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82" name="Visio" r:id="rId5" imgW="5392522" imgH="3484746" progId="Visio.Drawing.11">
                  <p:embed/>
                </p:oleObj>
              </mc:Choice>
              <mc:Fallback>
                <p:oleObj name="Visio" r:id="rId5" imgW="5392522" imgH="3484746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1551" y="2176463"/>
                        <a:ext cx="5392737" cy="3484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49307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8477">
        <p:fade/>
      </p:transition>
    </mc:Choice>
    <mc:Fallback>
      <p:transition spd="med" advTm="184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路径综合权值计算公式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1331640" y="2442384"/>
                <a:ext cx="5904656" cy="12654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𝑊</m:t>
                      </m:r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𝑖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i="1">
                              <a:latin typeface="Cambria Math"/>
                            </a:rPr>
                            <m:t>6</m:t>
                          </m:r>
                        </m:sup>
                        <m:e>
                          <m:sSub>
                            <m:sSubPr>
                              <m:ctrlPr>
                                <a:rPr lang="zh-CN" altLang="zh-CN" sz="20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zh-CN" altLang="zh-CN" sz="20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r>
                        <a:rPr lang="en-US" altLang="zh-CN" sz="2000">
                          <a:latin typeface="Cambria Math"/>
                        </a:rPr>
                        <m:t>0.0754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0.2126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0.0388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zh-CN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                            +</m:t>
                      </m:r>
                      <m:r>
                        <a:rPr lang="en-US" altLang="zh-CN" sz="2000">
                          <a:latin typeface="Cambria Math"/>
                        </a:rPr>
                        <m:t>0.1367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4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0.3395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5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0.1970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2442384"/>
                <a:ext cx="5904656" cy="1265411"/>
              </a:xfrm>
              <a:prstGeom prst="rect">
                <a:avLst/>
              </a:prstGeom>
              <a:blipFill rotWithShape="1">
                <a:blip r:embed="rId3"/>
                <a:stretch>
                  <a:fillRect b="-4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4058049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38"/>
    </mc:Choice>
    <mc:Fallback>
      <p:transition advTm="6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最优路径对比</a:t>
            </a:r>
            <a:r>
              <a:rPr lang="en-US" altLang="zh-CN" dirty="0" smtClean="0"/>
              <a:t>1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0189372"/>
              </p:ext>
            </p:extLst>
          </p:nvPr>
        </p:nvGraphicFramePr>
        <p:xfrm>
          <a:off x="822960" y="2103120"/>
          <a:ext cx="7488936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7" name="Visio" r:id="rId4" imgW="11332464" imgH="6508577" progId="Visio.Drawing.11">
                  <p:embed/>
                </p:oleObj>
              </mc:Choice>
              <mc:Fallback>
                <p:oleObj name="Visio" r:id="rId4" imgW="11332464" imgH="6508577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" y="2103120"/>
                        <a:ext cx="7488936" cy="4114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695697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19483"/>
    </mc:Choice>
    <mc:Fallback>
      <p:transition advTm="19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最优路径对比</a:t>
            </a:r>
            <a:r>
              <a:rPr lang="en-US" altLang="zh-CN" dirty="0" smtClean="0"/>
              <a:t>2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6069787"/>
              </p:ext>
            </p:extLst>
          </p:nvPr>
        </p:nvGraphicFramePr>
        <p:xfrm>
          <a:off x="822960" y="2103120"/>
          <a:ext cx="7488936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85" name="Visio" r:id="rId4" imgW="11332464" imgH="6076749" progId="Visio.Drawing.11">
                  <p:embed/>
                </p:oleObj>
              </mc:Choice>
              <mc:Fallback>
                <p:oleObj name="Visio" r:id="rId4" imgW="11332464" imgH="6076749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" y="2103120"/>
                        <a:ext cx="7488936" cy="4114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947661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0841"/>
    </mc:Choice>
    <mc:Fallback>
      <p:transition advTm="10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系统实现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系统架构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8184679"/>
              </p:ext>
            </p:extLst>
          </p:nvPr>
        </p:nvGraphicFramePr>
        <p:xfrm>
          <a:off x="755576" y="2277046"/>
          <a:ext cx="7411460" cy="2736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32" name="Visio" r:id="rId4" imgW="5644490" imgH="2080661" progId="Visio.Drawing.11">
                  <p:embed/>
                </p:oleObj>
              </mc:Choice>
              <mc:Fallback>
                <p:oleObj name="Visio" r:id="rId4" imgW="5644490" imgH="2080661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576" y="2277046"/>
                        <a:ext cx="7411460" cy="273613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083803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4230">
        <p:fade/>
      </p:transition>
    </mc:Choice>
    <mc:Fallback>
      <p:transition spd="med" advTm="342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服务器</a:t>
            </a:r>
            <a:r>
              <a:rPr lang="zh-CN" altLang="en-US" dirty="0"/>
              <a:t>端</a:t>
            </a:r>
            <a:r>
              <a:rPr lang="zh-CN" altLang="en-US" dirty="0" smtClean="0"/>
              <a:t>架构</a:t>
            </a:r>
            <a:endParaRPr lang="en-US" altLang="zh-CN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406643"/>
              </p:ext>
            </p:extLst>
          </p:nvPr>
        </p:nvGraphicFramePr>
        <p:xfrm>
          <a:off x="1327880" y="1196751"/>
          <a:ext cx="6268456" cy="4772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56" name="Visio" r:id="rId4" imgW="5082845" imgH="3873366" progId="Visio.Drawing.11">
                  <p:embed/>
                </p:oleObj>
              </mc:Choice>
              <mc:Fallback>
                <p:oleObj name="Visio" r:id="rId4" imgW="5082845" imgH="3873366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27880" y="1196751"/>
                        <a:ext cx="6268456" cy="4772999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1859485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468">
        <p:fade/>
      </p:transition>
    </mc:Choice>
    <mc:Fallback>
      <p:transition spd="med" advTm="154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客户端架构</a:t>
            </a:r>
            <a:endParaRPr lang="en-US" altLang="zh-CN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9383461"/>
              </p:ext>
            </p:extLst>
          </p:nvPr>
        </p:nvGraphicFramePr>
        <p:xfrm>
          <a:off x="946291" y="1417638"/>
          <a:ext cx="6866069" cy="4089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80" name="Visio" r:id="rId4" imgW="5176723" imgH="3088506" progId="Visio.Drawing.11">
                  <p:embed/>
                </p:oleObj>
              </mc:Choice>
              <mc:Fallback>
                <p:oleObj name="Visio" r:id="rId4" imgW="5176723" imgH="3088506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6291" y="1417638"/>
                        <a:ext cx="6866069" cy="40893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68903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864">
        <p:fade/>
      </p:transition>
    </mc:Choice>
    <mc:Fallback>
      <p:transition spd="med" advTm="58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背景介绍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室内导航需求增加</a:t>
            </a:r>
            <a:endParaRPr lang="zh-CN" altLang="en-US" dirty="0"/>
          </a:p>
          <a:p>
            <a:pPr lvl="1"/>
            <a:r>
              <a:rPr lang="zh-CN" altLang="en-US" dirty="0" smtClean="0"/>
              <a:t>室内容易迷路，浪费时间：路程上多</a:t>
            </a:r>
            <a:r>
              <a:rPr lang="en-US" altLang="zh-CN" dirty="0" smtClean="0"/>
              <a:t>36.8%</a:t>
            </a:r>
            <a:r>
              <a:rPr lang="zh-CN" altLang="en-US" dirty="0" smtClean="0"/>
              <a:t>，时间上多</a:t>
            </a:r>
            <a:r>
              <a:rPr lang="en-US" altLang="zh-CN" dirty="0" smtClean="0"/>
              <a:t>96%</a:t>
            </a:r>
          </a:p>
          <a:p>
            <a:pPr lvl="1"/>
            <a:r>
              <a:rPr lang="zh-CN" altLang="en-US" dirty="0" smtClean="0"/>
              <a:t>对视力残疾人，情况更糟糕：全球</a:t>
            </a:r>
            <a:r>
              <a:rPr lang="en-US" altLang="zh-CN" dirty="0" smtClean="0"/>
              <a:t>2.85</a:t>
            </a:r>
            <a:r>
              <a:rPr lang="zh-CN" altLang="en-US" dirty="0" smtClean="0"/>
              <a:t>亿，其中</a:t>
            </a:r>
            <a:r>
              <a:rPr lang="en-US" altLang="zh-CN" dirty="0" smtClean="0"/>
              <a:t>3900</a:t>
            </a:r>
            <a:r>
              <a:rPr lang="zh-CN" altLang="en-US" dirty="0" smtClean="0"/>
              <a:t>万盲人</a:t>
            </a:r>
            <a:endParaRPr lang="zh-CN" altLang="en-US" dirty="0"/>
          </a:p>
          <a:p>
            <a:r>
              <a:rPr lang="en-US" altLang="zh-CN" dirty="0" smtClean="0"/>
              <a:t>GPS</a:t>
            </a:r>
            <a:r>
              <a:rPr lang="zh-CN" altLang="en-US" dirty="0" smtClean="0"/>
              <a:t>无法应用到室内导航系统</a:t>
            </a:r>
            <a:endParaRPr lang="zh-CN" altLang="en-US" dirty="0"/>
          </a:p>
          <a:p>
            <a:pPr lvl="1"/>
            <a:r>
              <a:rPr lang="zh-CN" altLang="en-US" dirty="0" smtClean="0"/>
              <a:t>本身精度不足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不能提供高度信息</a:t>
            </a:r>
            <a:endParaRPr lang="en-US" altLang="zh-CN" dirty="0" smtClean="0"/>
          </a:p>
          <a:p>
            <a:pPr lvl="1"/>
            <a:r>
              <a:rPr lang="zh-CN" altLang="en-US" dirty="0"/>
              <a:t>在</a:t>
            </a:r>
            <a:r>
              <a:rPr lang="zh-CN" altLang="en-US" dirty="0" smtClean="0"/>
              <a:t>室内信号衰减</a:t>
            </a:r>
            <a:endParaRPr lang="zh-CN" altLang="en-US" dirty="0"/>
          </a:p>
          <a:p>
            <a:r>
              <a:rPr lang="zh-CN" altLang="en-US" dirty="0" smtClean="0"/>
              <a:t>现有室内导航系统针对性欠缺</a:t>
            </a:r>
            <a:endParaRPr lang="zh-CN" altLang="en-US" dirty="0"/>
          </a:p>
          <a:p>
            <a:pPr lvl="1"/>
            <a:r>
              <a:rPr lang="zh-CN" altLang="en-US" dirty="0" smtClean="0"/>
              <a:t>大都针对视力完好的人设计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未能深入分析视力残疾人的特殊需求</a:t>
            </a:r>
            <a:endParaRPr lang="zh-CN" altLang="en-US" dirty="0"/>
          </a:p>
          <a:p>
            <a:pPr lvl="1"/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869">
        <p:fade/>
      </p:transition>
    </mc:Choice>
    <mc:Fallback>
      <p:transition spd="med" advTm="508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900" decel="100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900" decel="100000" fill="hold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900" decel="100000" fill="hold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900" decel="100000" fill="hold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展示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部署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 descr="C:\Users\azure\Desktop\【批量下载】IMG_20140102_165259等\IMG_20140102_170547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1" name="图片 10" descr="C:\Users\azure\Desktop\IMG_20140102_164443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285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2" name="图片 11" descr="C:\Users\azure\Desktop\【批量下载】IMG_20140102_165259等\IMG_20140102_164823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026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图片 12" descr="C:\Users\azure\Desktop\【批量下载】IMG_20140102_165259等\IMG_20140102_170107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768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16889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022">
        <p:fade/>
      </p:transition>
    </mc:Choice>
    <mc:Fallback>
      <p:transition spd="med" advTm="240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展示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客户端</a:t>
            </a:r>
            <a:r>
              <a:rPr lang="zh-CN" altLang="en-US" dirty="0"/>
              <a:t>展示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 descr="C:\Users\azure\Desktop\Screenshot_2014-01-02-23-54-56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4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1" name="图片 10" descr="C:\Users\azure\AppData\Local\Microsoft\Windows\Temporary Internet Files\Content.Word\Screenshot_2014-01-05-14-32-15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50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2" name="图片 11" descr="C:\Users\azure\AppData\Local\Microsoft\Windows\Temporary Internet Files\Content.Word\Screenshot_2014-01-05-14-33-33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66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图片 12" descr="C:\Users\azure\AppData\Local\Microsoft\Windows\Temporary Internet Files\Content.Word\Screenshot_2014-01-05-14-41-11.pn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82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3323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4819"/>
    </mc:Choice>
    <mc:Fallback>
      <p:transition advTm="4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提出了一种室内地图构建方法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基于盲人的空间认知</a:t>
            </a:r>
            <a:endParaRPr lang="en-US" altLang="zh-CN" dirty="0" smtClean="0"/>
          </a:p>
          <a:p>
            <a:pPr marL="342900" lvl="1" indent="-342900">
              <a:buClrTx/>
              <a:buBlip>
                <a:blip r:embed="rId3"/>
              </a:buBlip>
            </a:pPr>
            <a:r>
              <a:rPr lang="zh-CN" altLang="en-US" sz="2400" dirty="0" smtClean="0">
                <a:cs typeface="+mn-cs"/>
              </a:rPr>
              <a:t>提出了一种基于综合权值的最优路径计算方法</a:t>
            </a:r>
            <a:endParaRPr lang="en-US" altLang="zh-CN" sz="2400" dirty="0">
              <a:cs typeface="+mn-cs"/>
            </a:endParaRPr>
          </a:p>
          <a:p>
            <a:pPr lvl="1"/>
            <a:r>
              <a:rPr lang="zh-CN" altLang="en-US" dirty="0" smtClean="0">
                <a:solidFill>
                  <a:srgbClr val="000000"/>
                </a:solidFill>
              </a:rPr>
              <a:t>综合考虑了影响路径的各因素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000000"/>
                </a:solidFill>
              </a:rPr>
              <a:t>使用层次分析法确定了各因素权重</a:t>
            </a:r>
            <a:endParaRPr lang="en-US" altLang="zh-CN" sz="2400" dirty="0" smtClean="0">
              <a:cs typeface="+mn-cs"/>
            </a:endParaRPr>
          </a:p>
          <a:p>
            <a:pPr marL="342900" lvl="1" indent="-342900">
              <a:buClrTx/>
              <a:buBlip>
                <a:blip r:embed="rId3"/>
              </a:buBlip>
            </a:pPr>
            <a:r>
              <a:rPr lang="zh-CN" altLang="en-US" sz="2400" dirty="0" smtClean="0"/>
              <a:t>在</a:t>
            </a:r>
            <a:r>
              <a:rPr lang="en-US" altLang="zh-CN" sz="2400" dirty="0" smtClean="0"/>
              <a:t>Android</a:t>
            </a:r>
            <a:r>
              <a:rPr lang="zh-CN" altLang="en-US" sz="2400" dirty="0" smtClean="0"/>
              <a:t>平台上做了系统的实现，并通过实验证明了系统的完整性、稳定性和有效性</a:t>
            </a:r>
            <a:endParaRPr lang="en-US" altLang="zh-CN" sz="2400" dirty="0" smtClean="0"/>
          </a:p>
          <a:p>
            <a:pPr marL="342900" lvl="1" indent="-342900">
              <a:buClrTx/>
              <a:buBlip>
                <a:blip r:embed="rId3"/>
              </a:buBlip>
            </a:pPr>
            <a:endParaRPr lang="zh-CN" altLang="en-US" sz="2400" dirty="0">
              <a:cs typeface="+mn-cs"/>
            </a:endParaRPr>
          </a:p>
          <a:p>
            <a:pPr marL="457200" lvl="1" indent="0">
              <a:buNone/>
            </a:pP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007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3379">
        <p:fade/>
      </p:transition>
    </mc:Choice>
    <mc:Fallback>
      <p:transition spd="med" advTm="433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2627313" y="2493963"/>
            <a:ext cx="5040312" cy="1143000"/>
          </a:xfrm>
        </p:spPr>
        <p:txBody>
          <a:bodyPr/>
          <a:lstStyle/>
          <a:p>
            <a:r>
              <a:rPr lang="en-US" sz="5400" b="1" dirty="0">
                <a:solidFill>
                  <a:srgbClr val="000000"/>
                </a:solidFill>
                <a:latin typeface="Myriad Pro" pitchFamily="2" charset="0"/>
                <a:sym typeface="Myriad Pro" pitchFamily="2" charset="0"/>
              </a:rPr>
              <a:t>Thank You</a:t>
            </a:r>
            <a:r>
              <a:rPr lang="zh-CN" altLang="en-US" sz="5400" b="1">
                <a:solidFill>
                  <a:srgbClr val="000000"/>
                </a:solidFill>
                <a:latin typeface="Myriad Pro" pitchFamily="2" charset="0"/>
                <a:sym typeface="Myriad Pro" pitchFamily="2" charset="0"/>
              </a:rPr>
              <a:t>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45"/>
    </mc:Choice>
    <mc:Fallback>
      <p:transition spd="slow" advTm="1054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相关工作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从</a:t>
            </a:r>
            <a:r>
              <a:rPr lang="en-US" altLang="zh-CN" dirty="0" smtClean="0"/>
              <a:t>CAD</a:t>
            </a:r>
            <a:r>
              <a:rPr lang="zh-CN" altLang="en-US" dirty="0" smtClean="0"/>
              <a:t>图构建室内地图</a:t>
            </a:r>
            <a:endParaRPr lang="zh-CN" altLang="en-US" dirty="0"/>
          </a:p>
          <a:p>
            <a:pPr lvl="1"/>
            <a:r>
              <a:rPr lang="en-US" altLang="zh-CN" i="1" dirty="0" err="1" smtClean="0"/>
              <a:t>Gilliéron</a:t>
            </a:r>
            <a:r>
              <a:rPr lang="en-US" altLang="zh-CN" i="1" dirty="0" smtClean="0"/>
              <a:t> P-Y, </a:t>
            </a:r>
            <a:r>
              <a:rPr lang="en-US" altLang="zh-CN" i="1" dirty="0" err="1" smtClean="0"/>
              <a:t>Merminod</a:t>
            </a:r>
            <a:r>
              <a:rPr lang="en-US" altLang="zh-CN" i="1" dirty="0" smtClean="0"/>
              <a:t> B. Personal navigation system for indoor applications[C]. 11th IAIN world congress, 2003 : 21-24. </a:t>
            </a:r>
          </a:p>
          <a:p>
            <a:pPr lvl="1"/>
            <a:r>
              <a:rPr lang="en-US" altLang="zh-CN" i="1" dirty="0" err="1" smtClean="0"/>
              <a:t>Miu</a:t>
            </a:r>
            <a:r>
              <a:rPr lang="en-US" altLang="zh-CN" i="1" dirty="0" smtClean="0"/>
              <a:t> A K L. Design and implementation of an indoor mobile navigation system[D].  </a:t>
            </a:r>
            <a:r>
              <a:rPr lang="en-US" altLang="zh-CN" i="1" dirty="0" err="1" smtClean="0"/>
              <a:t>Citeseer</a:t>
            </a:r>
            <a:r>
              <a:rPr lang="en-US" altLang="zh-CN" i="1" dirty="0" smtClean="0"/>
              <a:t>, 2002. </a:t>
            </a:r>
          </a:p>
          <a:p>
            <a:r>
              <a:rPr lang="zh-CN" altLang="en-US" dirty="0" smtClean="0"/>
              <a:t>使用</a:t>
            </a:r>
            <a:r>
              <a:rPr lang="en-US" altLang="zh-CN" dirty="0" smtClean="0"/>
              <a:t>NFC</a:t>
            </a:r>
            <a:r>
              <a:rPr lang="zh-CN" altLang="en-US" dirty="0" smtClean="0"/>
              <a:t>进行室内导航</a:t>
            </a:r>
            <a:endParaRPr lang="en-US" altLang="zh-CN" dirty="0" smtClean="0"/>
          </a:p>
          <a:p>
            <a:pPr lvl="1"/>
            <a:r>
              <a:rPr lang="en-US" altLang="zh-CN" i="1" dirty="0" err="1" smtClean="0"/>
              <a:t>Ozdenizci</a:t>
            </a:r>
            <a:r>
              <a:rPr lang="en-US" altLang="zh-CN" i="1" dirty="0" smtClean="0"/>
              <a:t> B, Ok K, </a:t>
            </a:r>
            <a:r>
              <a:rPr lang="en-US" altLang="zh-CN" i="1" dirty="0" err="1" smtClean="0"/>
              <a:t>Coskun</a:t>
            </a:r>
            <a:r>
              <a:rPr lang="en-US" altLang="zh-CN" i="1" dirty="0" smtClean="0"/>
              <a:t> V, </a:t>
            </a:r>
            <a:r>
              <a:rPr lang="en-US" altLang="zh-CN" i="1" dirty="0" err="1" smtClean="0"/>
              <a:t>Aydin</a:t>
            </a:r>
            <a:r>
              <a:rPr lang="en-US" altLang="zh-CN" i="1" dirty="0" smtClean="0"/>
              <a:t> M N. Development of an indoor navigation system using NFC technology[C]. Information and Computing (ICIC), 2011 Fourth International Conference on, 2011 : 11-14.</a:t>
            </a:r>
            <a:endParaRPr lang="zh-CN" altLang="en-US" i="1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3142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6451">
        <p:fade/>
      </p:transition>
    </mc:Choice>
    <mc:Fallback>
      <p:transition spd="med" advTm="664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内容提要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基于拓扑模型的室内地图构建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CAD</a:t>
            </a:r>
            <a:r>
              <a:rPr lang="zh-CN" altLang="en-US" dirty="0" smtClean="0"/>
              <a:t>关键元素提取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基于盲人空间认知的室内地图构建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节点标注与路径建立</a:t>
            </a:r>
            <a:endParaRPr lang="zh-CN" altLang="en-US" dirty="0"/>
          </a:p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影响视力残疾人室内出行的主要因素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使用层次分析法确定各因素权值</a:t>
            </a:r>
            <a:endParaRPr lang="en-US" altLang="zh-CN" dirty="0" smtClean="0"/>
          </a:p>
          <a:p>
            <a:pPr marL="342900" lvl="1" indent="-342900">
              <a:buClrTx/>
              <a:buBlip>
                <a:blip r:embed="rId2"/>
              </a:buBlip>
            </a:pPr>
            <a:r>
              <a:rPr lang="zh-CN" altLang="en-US" sz="2400" dirty="0" smtClean="0">
                <a:cs typeface="+mn-cs"/>
              </a:rPr>
              <a:t>系统实现</a:t>
            </a:r>
            <a:endParaRPr lang="en-US" altLang="zh-CN" sz="2400" dirty="0" smtClean="0">
              <a:cs typeface="+mn-cs"/>
            </a:endParaRPr>
          </a:p>
          <a:p>
            <a:pPr marL="342900" lvl="1" indent="-342900">
              <a:buClrTx/>
              <a:buBlip>
                <a:blip r:embed="rId2"/>
              </a:buBlip>
            </a:pPr>
            <a:r>
              <a:rPr lang="zh-CN" altLang="en-US" sz="2400" dirty="0" smtClean="0"/>
              <a:t>总结</a:t>
            </a:r>
            <a:endParaRPr lang="en-US" altLang="zh-CN" sz="2400" dirty="0" smtClean="0"/>
          </a:p>
          <a:p>
            <a:pPr marL="342900" lvl="1" indent="-342900">
              <a:buClrTx/>
              <a:buBlip>
                <a:blip r:embed="rId2"/>
              </a:buBlip>
            </a:pPr>
            <a:endParaRPr lang="zh-CN" altLang="en-US" sz="2400" dirty="0">
              <a:cs typeface="+mn-cs"/>
            </a:endParaRPr>
          </a:p>
          <a:p>
            <a:pPr marL="457200" lvl="1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0799891"/>
      </p:ext>
    </p:extLst>
  </p:cSld>
  <p:clrMapOvr>
    <a:masterClrMapping/>
  </p:clrMapOvr>
  <p:transition advTm="25890"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基于拓扑模型的室内地图构建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拓扑</a:t>
            </a:r>
            <a:r>
              <a:rPr lang="zh-CN" altLang="en-US" dirty="0" smtClean="0"/>
              <a:t>模型</a:t>
            </a:r>
            <a:endParaRPr lang="zh-CN" altLang="en-US" dirty="0"/>
          </a:p>
        </p:txBody>
      </p:sp>
      <p:pic>
        <p:nvPicPr>
          <p:cNvPr id="23557" name="Picture 5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65" y="2636912"/>
            <a:ext cx="32004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8" name="Picture 6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024" y="2636912"/>
            <a:ext cx="32004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右箭头 1"/>
          <p:cNvSpPr/>
          <p:nvPr/>
        </p:nvSpPr>
        <p:spPr>
          <a:xfrm>
            <a:off x="4106646" y="3604456"/>
            <a:ext cx="864096" cy="350912"/>
          </a:xfrm>
          <a:prstGeom prst="righ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9924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588">
        <p:fade/>
      </p:transition>
    </mc:Choice>
    <mc:Fallback>
      <p:transition spd="med" advTm="215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0" dur="500"/>
                                        <p:tgtEl>
                                          <p:spTgt spid="23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0" dur="500"/>
                                        <p:tgtEl>
                                          <p:spTgt spid="23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altLang="zh-CN" dirty="0" smtClean="0"/>
              <a:t>CAD</a:t>
            </a:r>
            <a:r>
              <a:rPr lang="zh-CN" altLang="en-US" dirty="0" smtClean="0"/>
              <a:t>关键元素提取</a:t>
            </a:r>
            <a:endParaRPr lang="en-US" altLang="zh-CN" dirty="0" smtClean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5128393"/>
              </p:ext>
            </p:extLst>
          </p:nvPr>
        </p:nvGraphicFramePr>
        <p:xfrm>
          <a:off x="468534" y="1417638"/>
          <a:ext cx="8135914" cy="460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57" name="Visio" r:id="rId5" imgW="11332464" imgH="6148538" progId="Visio.Drawing.11">
                  <p:embed/>
                </p:oleObj>
              </mc:Choice>
              <mc:Fallback>
                <p:oleObj name="Visio" r:id="rId5" imgW="11332464" imgH="61485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34" y="1417638"/>
                        <a:ext cx="8135914" cy="4603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502237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58" name="Visio" r:id="rId7" imgW="11332464" imgH="6148538" progId="Visio.Drawing.11">
                  <p:embed/>
                </p:oleObj>
              </mc:Choice>
              <mc:Fallback>
                <p:oleObj name="Visio" r:id="rId7" imgW="11332464" imgH="6148538" progId="Visio.Drawing.11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1198590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59" name="Visio" r:id="rId9" imgW="11332464" imgH="6148538" progId="Visio.Drawing.11">
                  <p:embed/>
                </p:oleObj>
              </mc:Choice>
              <mc:Fallback>
                <p:oleObj name="Visio" r:id="rId9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551774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60" name="Visio" r:id="rId11" imgW="11332464" imgH="6148538" progId="Visio.Drawing.11">
                  <p:embed/>
                </p:oleObj>
              </mc:Choice>
              <mc:Fallback>
                <p:oleObj name="Visio" r:id="rId11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649481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358">
        <p:fade/>
      </p:transition>
    </mc:Choice>
    <mc:Fallback>
      <p:transition spd="med" advTm="93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基于盲人空间认知的室内地图构建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盲人的空间认知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习惯沿着墙走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偏爱直角、直线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3588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711">
        <p:fade/>
      </p:transition>
    </mc:Choice>
    <mc:Fallback>
      <p:transition spd="med" advTm="137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基于盲人空间认知的室内地图构建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节点标注</a:t>
            </a:r>
            <a:endParaRPr lang="zh-CN" altLang="en-US" dirty="0"/>
          </a:p>
          <a:p>
            <a:pPr marL="457200" lvl="1" indent="0">
              <a:buNone/>
            </a:pP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6645494"/>
              </p:ext>
            </p:extLst>
          </p:nvPr>
        </p:nvGraphicFramePr>
        <p:xfrm>
          <a:off x="827584" y="2055904"/>
          <a:ext cx="7344816" cy="3965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31" name="Visio" r:id="rId4" imgW="11332464" imgH="6148538" progId="Visio.Drawing.11">
                  <p:embed/>
                </p:oleObj>
              </mc:Choice>
              <mc:Fallback>
                <p:oleObj name="Visio" r:id="rId4" imgW="11332464" imgH="6148538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055904"/>
                        <a:ext cx="7344816" cy="396538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639005"/>
              </p:ext>
            </p:extLst>
          </p:nvPr>
        </p:nvGraphicFramePr>
        <p:xfrm>
          <a:off x="827584" y="2060848"/>
          <a:ext cx="7345362" cy="396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32" name="Visio" r:id="rId6" imgW="11332464" imgH="6148538" progId="Visio.Drawing.11">
                  <p:embed/>
                </p:oleObj>
              </mc:Choice>
              <mc:Fallback>
                <p:oleObj name="Visio" r:id="rId6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060848"/>
                        <a:ext cx="7345362" cy="3965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8016043"/>
              </p:ext>
            </p:extLst>
          </p:nvPr>
        </p:nvGraphicFramePr>
        <p:xfrm>
          <a:off x="827038" y="2060848"/>
          <a:ext cx="7345362" cy="396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33" name="Visio" r:id="rId8" imgW="11332464" imgH="6148538" progId="Visio.Drawing.11">
                  <p:embed/>
                </p:oleObj>
              </mc:Choice>
              <mc:Fallback>
                <p:oleObj name="Visio" r:id="rId8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38" y="2060848"/>
                        <a:ext cx="7345362" cy="3965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497487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47952"/>
    </mc:Choice>
    <mc:Fallback>
      <p:transition advTm="47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基于盲人空间认知的室内地图构建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链接建立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从偏爱直线的角度</a:t>
            </a:r>
            <a:r>
              <a:rPr lang="zh-CN" altLang="en-US" dirty="0" smtClean="0"/>
              <a:t>考虑</a:t>
            </a:r>
            <a:endParaRPr lang="en-US" altLang="zh-CN" dirty="0" smtClean="0"/>
          </a:p>
          <a:p>
            <a:pPr lvl="1"/>
            <a:r>
              <a:rPr lang="zh-CN" altLang="en-US" dirty="0"/>
              <a:t>从偏爱直角的角度考虑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7987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6669"/>
    </mc:Choice>
    <mc:Fallback>
      <p:transition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1.7|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2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6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9.7|1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1.4|2.3|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4|1.7|1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2.7|8.5|9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3.8"/>
</p:tagLst>
</file>

<file path=ppt/theme/theme1.xml><?xml version="1.0" encoding="utf-8"?>
<a:theme xmlns:a="http://schemas.openxmlformats.org/drawingml/2006/main" name="硕士研究生毕业论文答辩">
  <a:themeElements>
    <a:clrScheme name="MMG评奖评优PPT模板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MMG评奖评优PPT模板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MG评奖评优PPT模板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MG评奖评优PPT结尾">
  <a:themeElements>
    <a:clrScheme name="MMG评奖评优PPT结尾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G评奖评优PPT结尾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MG评奖评优PPT结尾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519</TotalTime>
  <Pages>0</Pages>
  <Words>577</Words>
  <Characters>0</Characters>
  <Application>Microsoft Office PowerPoint</Application>
  <DocSecurity>0</DocSecurity>
  <PresentationFormat>全屏显示(4:3)</PresentationFormat>
  <Lines>0</Lines>
  <Paragraphs>83</Paragraphs>
  <Slides>23</Slides>
  <Notes>3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6" baseType="lpstr">
      <vt:lpstr>硕士研究生毕业论文答辩</vt:lpstr>
      <vt:lpstr>MMG评奖评优PPT结尾</vt:lpstr>
      <vt:lpstr>Visio</vt:lpstr>
      <vt:lpstr>面向视力残疾人的 室内导航系统的研究与实现</vt:lpstr>
      <vt:lpstr>背景介绍</vt:lpstr>
      <vt:lpstr>相关工作</vt:lpstr>
      <vt:lpstr>内容提要</vt:lpstr>
      <vt:lpstr>基于拓扑模型的室内地图构建</vt:lpstr>
      <vt:lpstr>CAD关键元素提取</vt:lpstr>
      <vt:lpstr>基于盲人空间认知的室内地图构建</vt:lpstr>
      <vt:lpstr>基于盲人空间认知的室内地图构建</vt:lpstr>
      <vt:lpstr>基于盲人空间认知的室内地图构建</vt:lpstr>
      <vt:lpstr>基于盲人空间认知的室内地图构建</vt:lpstr>
      <vt:lpstr>基于盲人空间认知的室内地图构建</vt:lpstr>
      <vt:lpstr>基于综合权值的最优路径计算</vt:lpstr>
      <vt:lpstr>基于综合权值的最优路径计算</vt:lpstr>
      <vt:lpstr>基于综合权值的最优路径计算</vt:lpstr>
      <vt:lpstr>基于综合权值的最优路径计算</vt:lpstr>
      <vt:lpstr>基于综合权值的最优路径计算</vt:lpstr>
      <vt:lpstr>系统实现</vt:lpstr>
      <vt:lpstr>服务器端架构</vt:lpstr>
      <vt:lpstr>客户端架构</vt:lpstr>
      <vt:lpstr>系统展示</vt:lpstr>
      <vt:lpstr>系统展示</vt:lpstr>
      <vt:lpstr>总结</vt:lpstr>
      <vt:lpstr>Thank You！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工程类优秀研究生申报</dc:title>
  <dc:creator>LvtonSmith</dc:creator>
  <cp:lastModifiedBy>azure</cp:lastModifiedBy>
  <cp:revision>101</cp:revision>
  <dcterms:created xsi:type="dcterms:W3CDTF">2013-01-10T08:43:31Z</dcterms:created>
  <dcterms:modified xsi:type="dcterms:W3CDTF">2014-01-11T10:37:16Z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2052-8.1.0.3526</vt:lpwstr>
  </property>
</Properties>
</file>

<file path=docProps/thumbnail.jpeg>
</file>